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0" r:id="rId5"/>
    <p:sldId id="261" r:id="rId6"/>
  </p:sldIdLst>
  <p:sldSz cx="35999738" cy="18000663"/>
  <p:notesSz cx="6858000" cy="9144000"/>
  <p:defaultTextStyle>
    <a:defPPr>
      <a:defRPr lang="en-US"/>
    </a:defPPr>
    <a:lvl1pPr marL="0" algn="l" defTabSz="2591958" rtl="0" eaLnBrk="1" latinLnBrk="0" hangingPunct="1">
      <a:defRPr sz="5102" kern="1200">
        <a:solidFill>
          <a:schemeClr val="tx1"/>
        </a:solidFill>
        <a:latin typeface="+mn-lt"/>
        <a:ea typeface="+mn-ea"/>
        <a:cs typeface="+mn-cs"/>
      </a:defRPr>
    </a:lvl1pPr>
    <a:lvl2pPr marL="1295979" algn="l" defTabSz="2591958" rtl="0" eaLnBrk="1" latinLnBrk="0" hangingPunct="1">
      <a:defRPr sz="5102" kern="1200">
        <a:solidFill>
          <a:schemeClr val="tx1"/>
        </a:solidFill>
        <a:latin typeface="+mn-lt"/>
        <a:ea typeface="+mn-ea"/>
        <a:cs typeface="+mn-cs"/>
      </a:defRPr>
    </a:lvl2pPr>
    <a:lvl3pPr marL="2591958" algn="l" defTabSz="2591958" rtl="0" eaLnBrk="1" latinLnBrk="0" hangingPunct="1">
      <a:defRPr sz="5102" kern="1200">
        <a:solidFill>
          <a:schemeClr val="tx1"/>
        </a:solidFill>
        <a:latin typeface="+mn-lt"/>
        <a:ea typeface="+mn-ea"/>
        <a:cs typeface="+mn-cs"/>
      </a:defRPr>
    </a:lvl3pPr>
    <a:lvl4pPr marL="3887937" algn="l" defTabSz="2591958" rtl="0" eaLnBrk="1" latinLnBrk="0" hangingPunct="1">
      <a:defRPr sz="5102" kern="1200">
        <a:solidFill>
          <a:schemeClr val="tx1"/>
        </a:solidFill>
        <a:latin typeface="+mn-lt"/>
        <a:ea typeface="+mn-ea"/>
        <a:cs typeface="+mn-cs"/>
      </a:defRPr>
    </a:lvl4pPr>
    <a:lvl5pPr marL="5183916" algn="l" defTabSz="2591958" rtl="0" eaLnBrk="1" latinLnBrk="0" hangingPunct="1">
      <a:defRPr sz="5102" kern="1200">
        <a:solidFill>
          <a:schemeClr val="tx1"/>
        </a:solidFill>
        <a:latin typeface="+mn-lt"/>
        <a:ea typeface="+mn-ea"/>
        <a:cs typeface="+mn-cs"/>
      </a:defRPr>
    </a:lvl5pPr>
    <a:lvl6pPr marL="6479896" algn="l" defTabSz="2591958" rtl="0" eaLnBrk="1" latinLnBrk="0" hangingPunct="1">
      <a:defRPr sz="5102" kern="1200">
        <a:solidFill>
          <a:schemeClr val="tx1"/>
        </a:solidFill>
        <a:latin typeface="+mn-lt"/>
        <a:ea typeface="+mn-ea"/>
        <a:cs typeface="+mn-cs"/>
      </a:defRPr>
    </a:lvl6pPr>
    <a:lvl7pPr marL="7775875" algn="l" defTabSz="2591958" rtl="0" eaLnBrk="1" latinLnBrk="0" hangingPunct="1">
      <a:defRPr sz="5102" kern="1200">
        <a:solidFill>
          <a:schemeClr val="tx1"/>
        </a:solidFill>
        <a:latin typeface="+mn-lt"/>
        <a:ea typeface="+mn-ea"/>
        <a:cs typeface="+mn-cs"/>
      </a:defRPr>
    </a:lvl7pPr>
    <a:lvl8pPr marL="9071854" algn="l" defTabSz="2591958" rtl="0" eaLnBrk="1" latinLnBrk="0" hangingPunct="1">
      <a:defRPr sz="5102" kern="1200">
        <a:solidFill>
          <a:schemeClr val="tx1"/>
        </a:solidFill>
        <a:latin typeface="+mn-lt"/>
        <a:ea typeface="+mn-ea"/>
        <a:cs typeface="+mn-cs"/>
      </a:defRPr>
    </a:lvl8pPr>
    <a:lvl9pPr marL="10367833" algn="l" defTabSz="2591958" rtl="0" eaLnBrk="1" latinLnBrk="0" hangingPunct="1">
      <a:defRPr sz="510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initials="S" lastIdx="0" clrIdx="0">
    <p:extLst>
      <p:ext uri="{19B8F6BF-5375-455C-9EA6-DF929625EA0E}">
        <p15:presenceInfo xmlns:p15="http://schemas.microsoft.com/office/powerpoint/2012/main" userId="b412953d446b4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3"/>
    <p:restoredTop sz="94653"/>
  </p:normalViewPr>
  <p:slideViewPr>
    <p:cSldViewPr snapToGrid="0" snapToObjects="1">
      <p:cViewPr>
        <p:scale>
          <a:sx n="70" d="100"/>
          <a:sy n="70" d="100"/>
        </p:scale>
        <p:origin x="-4904" y="-1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99967" y="2945943"/>
            <a:ext cx="26999804"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4499967" y="9454516"/>
            <a:ext cx="26999804"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15335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792767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762312" y="958369"/>
            <a:ext cx="7762444"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74982" y="958369"/>
            <a:ext cx="22837334"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75769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631107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56232" y="4487668"/>
            <a:ext cx="31049774"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2456232" y="12046280"/>
            <a:ext cx="31049774" cy="3937644"/>
          </a:xfrm>
        </p:spPr>
        <p:txBody>
          <a:bodyPr/>
          <a:lstStyle>
            <a:lvl1pPr marL="0" indent="0">
              <a:buNone/>
              <a:defRPr sz="6300">
                <a:solidFill>
                  <a:schemeClr val="tx1">
                    <a:tint val="75000"/>
                  </a:schemeClr>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11178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74982" y="4791843"/>
            <a:ext cx="15299889"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224867" y="4791843"/>
            <a:ext cx="15299889"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067338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79671" y="958370"/>
            <a:ext cx="31049774"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79672" y="4412664"/>
            <a:ext cx="15229575"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2479672" y="6575242"/>
            <a:ext cx="15229575"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224867" y="4412664"/>
            <a:ext cx="15304578"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8224867" y="6575242"/>
            <a:ext cx="15304578"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EF7BD5-08AC-8D46-BAD0-B8F07CAC1351}" type="datetimeFigureOut">
              <a:rPr lang="en-GB" smtClean="0"/>
              <a:t>09/03/2018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371750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EF7BD5-08AC-8D46-BAD0-B8F07CAC1351}" type="datetimeFigureOut">
              <a:rPr lang="en-GB" smtClean="0"/>
              <a:t>09/03/2018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347937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F7BD5-08AC-8D46-BAD0-B8F07CAC1351}" type="datetimeFigureOut">
              <a:rPr lang="en-GB" smtClean="0"/>
              <a:t>09/03/2018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95361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79672" y="1200044"/>
            <a:ext cx="11610852"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5304578" y="2591763"/>
            <a:ext cx="18224867"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479672" y="5400199"/>
            <a:ext cx="11610852"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24813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79672" y="1200044"/>
            <a:ext cx="11610852"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5304578" y="2591763"/>
            <a:ext cx="18224867"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2479672" y="5400199"/>
            <a:ext cx="11610852"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336609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4982" y="958370"/>
            <a:ext cx="31049774"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74982" y="4791843"/>
            <a:ext cx="31049774"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74982" y="16683949"/>
            <a:ext cx="8099941"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4EF7BD5-08AC-8D46-BAD0-B8F07CAC1351}" type="datetimeFigureOut">
              <a:rPr lang="en-GB" smtClean="0"/>
              <a:t>09/03/2018</a:t>
            </a:fld>
            <a:endParaRPr lang="en-GB"/>
          </a:p>
        </p:txBody>
      </p:sp>
      <p:sp>
        <p:nvSpPr>
          <p:cNvPr id="5" name="Footer Placeholder 4"/>
          <p:cNvSpPr>
            <a:spLocks noGrp="1"/>
          </p:cNvSpPr>
          <p:nvPr>
            <p:ph type="ftr" sz="quarter" idx="3"/>
          </p:nvPr>
        </p:nvSpPr>
        <p:spPr>
          <a:xfrm>
            <a:off x="11924913" y="16683949"/>
            <a:ext cx="12149912"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5424815" y="16683949"/>
            <a:ext cx="8099941"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C6826E27-8263-2349-9843-ED0893E2EA1E}" type="slidenum">
              <a:rPr lang="en-GB" smtClean="0"/>
              <a:t>‹#›</a:t>
            </a:fld>
            <a:endParaRPr lang="en-GB"/>
          </a:p>
        </p:txBody>
      </p:sp>
    </p:spTree>
    <p:extLst>
      <p:ext uri="{BB962C8B-B14F-4D97-AF65-F5344CB8AC3E}">
        <p14:creationId xmlns:p14="http://schemas.microsoft.com/office/powerpoint/2010/main" val="1856229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null)"/><Relationship Id="rId3" Type="http://schemas.openxmlformats.org/officeDocument/2006/relationships/image" Target="../media/image2.(null)"/><Relationship Id="rId7" Type="http://schemas.openxmlformats.org/officeDocument/2006/relationships/image" Target="../media/image6.(null)"/><Relationship Id="rId2" Type="http://schemas.openxmlformats.org/officeDocument/2006/relationships/image" Target="../media/image1.(null)"/><Relationship Id="rId1" Type="http://schemas.openxmlformats.org/officeDocument/2006/relationships/slideLayout" Target="../slideLayouts/slideLayout7.xml"/><Relationship Id="rId6" Type="http://schemas.openxmlformats.org/officeDocument/2006/relationships/image" Target="../media/image5.(null)"/><Relationship Id="rId5" Type="http://schemas.openxmlformats.org/officeDocument/2006/relationships/image" Target="../media/image4.(null)"/><Relationship Id="rId4" Type="http://schemas.openxmlformats.org/officeDocument/2006/relationships/image" Target="../media/image3.(nul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iobis.org/explore/#/dataset/265" TargetMode="External"/><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hyperlink" Target="http://iobis.org/explore/#/dataset/3905" TargetMode="Externa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AB47A-733D-5344-ADA9-2026235A52D8}"/>
              </a:ext>
            </a:extLst>
          </p:cNvPr>
          <p:cNvPicPr>
            <a:picLocks noChangeAspect="1"/>
          </p:cNvPicPr>
          <p:nvPr/>
        </p:nvPicPr>
        <p:blipFill>
          <a:blip r:embed="rId2"/>
          <a:stretch>
            <a:fillRect/>
          </a:stretch>
        </p:blipFill>
        <p:spPr>
          <a:xfrm>
            <a:off x="19303203" y="2619693"/>
            <a:ext cx="1790700" cy="3594100"/>
          </a:xfrm>
          <a:prstGeom prst="rect">
            <a:avLst/>
          </a:prstGeom>
        </p:spPr>
      </p:pic>
      <p:pic>
        <p:nvPicPr>
          <p:cNvPr id="5" name="Picture 4">
            <a:extLst>
              <a:ext uri="{FF2B5EF4-FFF2-40B4-BE49-F238E27FC236}">
                <a16:creationId xmlns:a16="http://schemas.microsoft.com/office/drawing/2014/main" id="{FF7A15D7-990D-7A41-8167-7AD4AFB97DA0}"/>
              </a:ext>
            </a:extLst>
          </p:cNvPr>
          <p:cNvPicPr>
            <a:picLocks noChangeAspect="1"/>
          </p:cNvPicPr>
          <p:nvPr/>
        </p:nvPicPr>
        <p:blipFill>
          <a:blip r:embed="rId3"/>
          <a:stretch>
            <a:fillRect/>
          </a:stretch>
        </p:blipFill>
        <p:spPr>
          <a:xfrm>
            <a:off x="20942008" y="2619693"/>
            <a:ext cx="1790700" cy="3594100"/>
          </a:xfrm>
          <a:prstGeom prst="rect">
            <a:avLst/>
          </a:prstGeom>
        </p:spPr>
      </p:pic>
      <p:pic>
        <p:nvPicPr>
          <p:cNvPr id="7" name="Picture 6">
            <a:extLst>
              <a:ext uri="{FF2B5EF4-FFF2-40B4-BE49-F238E27FC236}">
                <a16:creationId xmlns:a16="http://schemas.microsoft.com/office/drawing/2014/main" id="{1D18B483-CF4A-F24F-BE3D-038AE7763198}"/>
              </a:ext>
            </a:extLst>
          </p:cNvPr>
          <p:cNvPicPr>
            <a:picLocks noChangeAspect="1"/>
          </p:cNvPicPr>
          <p:nvPr/>
        </p:nvPicPr>
        <p:blipFill>
          <a:blip r:embed="rId4"/>
          <a:stretch>
            <a:fillRect/>
          </a:stretch>
        </p:blipFill>
        <p:spPr>
          <a:xfrm>
            <a:off x="8702328" y="2314768"/>
            <a:ext cx="9019700" cy="4509850"/>
          </a:xfrm>
          <a:prstGeom prst="rect">
            <a:avLst/>
          </a:prstGeom>
        </p:spPr>
      </p:pic>
      <p:pic>
        <p:nvPicPr>
          <p:cNvPr id="4" name="Picture 3">
            <a:extLst>
              <a:ext uri="{FF2B5EF4-FFF2-40B4-BE49-F238E27FC236}">
                <a16:creationId xmlns:a16="http://schemas.microsoft.com/office/drawing/2014/main" id="{AC5481DB-4A60-3A40-9C83-5F47EDB3E34B}"/>
              </a:ext>
            </a:extLst>
          </p:cNvPr>
          <p:cNvPicPr>
            <a:picLocks noChangeAspect="1"/>
          </p:cNvPicPr>
          <p:nvPr/>
        </p:nvPicPr>
        <p:blipFill>
          <a:blip r:embed="rId5"/>
          <a:stretch>
            <a:fillRect/>
          </a:stretch>
        </p:blipFill>
        <p:spPr>
          <a:xfrm>
            <a:off x="22459568" y="2619693"/>
            <a:ext cx="1790700" cy="3594100"/>
          </a:xfrm>
          <a:prstGeom prst="rect">
            <a:avLst/>
          </a:prstGeom>
        </p:spPr>
      </p:pic>
      <p:sp>
        <p:nvSpPr>
          <p:cNvPr id="6" name="TextBox 5">
            <a:extLst>
              <a:ext uri="{FF2B5EF4-FFF2-40B4-BE49-F238E27FC236}">
                <a16:creationId xmlns:a16="http://schemas.microsoft.com/office/drawing/2014/main" id="{6246BF65-DA6C-374A-B8B9-7E76DFCB925A}"/>
              </a:ext>
            </a:extLst>
          </p:cNvPr>
          <p:cNvSpPr txBox="1"/>
          <p:nvPr/>
        </p:nvSpPr>
        <p:spPr>
          <a:xfrm>
            <a:off x="19796817" y="2314768"/>
            <a:ext cx="1419556" cy="400110"/>
          </a:xfrm>
          <a:prstGeom prst="rect">
            <a:avLst/>
          </a:prstGeom>
          <a:noFill/>
        </p:spPr>
        <p:txBody>
          <a:bodyPr wrap="none" rtlCol="0">
            <a:spAutoFit/>
          </a:bodyPr>
          <a:lstStyle/>
          <a:p>
            <a:r>
              <a:rPr lang="en-GB" sz="2000" dirty="0"/>
              <a:t># of records</a:t>
            </a:r>
          </a:p>
        </p:txBody>
      </p:sp>
      <p:sp>
        <p:nvSpPr>
          <p:cNvPr id="9" name="TextBox 8">
            <a:extLst>
              <a:ext uri="{FF2B5EF4-FFF2-40B4-BE49-F238E27FC236}">
                <a16:creationId xmlns:a16="http://schemas.microsoft.com/office/drawing/2014/main" id="{1BF5661B-0B71-AF4E-95F1-F6941A42EAFC}"/>
              </a:ext>
            </a:extLst>
          </p:cNvPr>
          <p:cNvSpPr txBox="1"/>
          <p:nvPr/>
        </p:nvSpPr>
        <p:spPr>
          <a:xfrm>
            <a:off x="21338142" y="2314768"/>
            <a:ext cx="1402948" cy="400110"/>
          </a:xfrm>
          <a:prstGeom prst="rect">
            <a:avLst/>
          </a:prstGeom>
          <a:noFill/>
        </p:spPr>
        <p:txBody>
          <a:bodyPr wrap="none" rtlCol="0">
            <a:spAutoFit/>
          </a:bodyPr>
          <a:lstStyle/>
          <a:p>
            <a:r>
              <a:rPr lang="en-GB" sz="2000" dirty="0"/>
              <a:t># of species</a:t>
            </a:r>
          </a:p>
        </p:txBody>
      </p:sp>
      <p:sp>
        <p:nvSpPr>
          <p:cNvPr id="10" name="TextBox 9">
            <a:extLst>
              <a:ext uri="{FF2B5EF4-FFF2-40B4-BE49-F238E27FC236}">
                <a16:creationId xmlns:a16="http://schemas.microsoft.com/office/drawing/2014/main" id="{FD8D9CFF-3B0D-7045-87CB-B538ED67BA1B}"/>
              </a:ext>
            </a:extLst>
          </p:cNvPr>
          <p:cNvSpPr txBox="1"/>
          <p:nvPr/>
        </p:nvSpPr>
        <p:spPr>
          <a:xfrm>
            <a:off x="22911375" y="2314768"/>
            <a:ext cx="1294072" cy="400110"/>
          </a:xfrm>
          <a:prstGeom prst="rect">
            <a:avLst/>
          </a:prstGeom>
          <a:noFill/>
        </p:spPr>
        <p:txBody>
          <a:bodyPr wrap="none" rtlCol="0">
            <a:spAutoFit/>
          </a:bodyPr>
          <a:lstStyle/>
          <a:p>
            <a:r>
              <a:rPr lang="en-GB" sz="2000" dirty="0"/>
              <a:t># of </a:t>
            </a:r>
            <a:r>
              <a:rPr lang="en-GB" sz="2000" dirty="0" err="1"/>
              <a:t>redlist</a:t>
            </a:r>
            <a:endParaRPr lang="en-GB" sz="2000" dirty="0"/>
          </a:p>
        </p:txBody>
      </p:sp>
      <p:sp>
        <p:nvSpPr>
          <p:cNvPr id="11" name="TextBox 10">
            <a:extLst>
              <a:ext uri="{FF2B5EF4-FFF2-40B4-BE49-F238E27FC236}">
                <a16:creationId xmlns:a16="http://schemas.microsoft.com/office/drawing/2014/main" id="{7A3A3CFB-490F-9044-AFF8-915397CF7226}"/>
              </a:ext>
            </a:extLst>
          </p:cNvPr>
          <p:cNvSpPr txBox="1"/>
          <p:nvPr/>
        </p:nvSpPr>
        <p:spPr>
          <a:xfrm>
            <a:off x="30358820" y="9623976"/>
            <a:ext cx="3361882" cy="3170099"/>
          </a:xfrm>
          <a:prstGeom prst="rect">
            <a:avLst/>
          </a:prstGeom>
          <a:noFill/>
        </p:spPr>
        <p:txBody>
          <a:bodyPr wrap="none" rtlCol="0">
            <a:spAutoFit/>
          </a:bodyPr>
          <a:lstStyle/>
          <a:p>
            <a:r>
              <a:rPr lang="en-GB" sz="2000" dirty="0"/>
              <a:t>Future</a:t>
            </a:r>
          </a:p>
          <a:p>
            <a:pPr marL="285750" indent="-285750">
              <a:buFontTx/>
              <a:buChar char="-"/>
            </a:pPr>
            <a:r>
              <a:rPr lang="en-US" sz="2000" dirty="0"/>
              <a:t>Environmental data</a:t>
            </a:r>
          </a:p>
          <a:p>
            <a:pPr marL="285750" indent="-285750">
              <a:buFontTx/>
              <a:buChar char="-"/>
            </a:pPr>
            <a:r>
              <a:rPr lang="en-US" sz="2000" dirty="0"/>
              <a:t>Tracking data</a:t>
            </a:r>
            <a:endParaRPr lang="fr-FR" sz="2000" dirty="0"/>
          </a:p>
          <a:p>
            <a:pPr marL="285750" indent="-285750">
              <a:buFontTx/>
              <a:buChar char="-"/>
            </a:pPr>
            <a:r>
              <a:rPr lang="en-US" sz="2000" dirty="0"/>
              <a:t>DNA</a:t>
            </a:r>
          </a:p>
          <a:p>
            <a:pPr marL="285750" indent="-285750">
              <a:buFontTx/>
              <a:buChar char="-"/>
            </a:pPr>
            <a:r>
              <a:rPr lang="en-US" sz="2000" dirty="0" err="1"/>
              <a:t>eDNA</a:t>
            </a:r>
            <a:endParaRPr lang="en-US" sz="2000" dirty="0"/>
          </a:p>
          <a:p>
            <a:pPr marL="285750" indent="-285750">
              <a:buFontTx/>
              <a:buChar char="-"/>
            </a:pPr>
            <a:r>
              <a:rPr lang="en-US" sz="2000" dirty="0"/>
              <a:t>Image/video data</a:t>
            </a:r>
          </a:p>
          <a:p>
            <a:pPr marL="285750" indent="-285750">
              <a:buFontTx/>
              <a:buChar char="-"/>
            </a:pPr>
            <a:r>
              <a:rPr lang="en-US" sz="2000" dirty="0"/>
              <a:t>Quality annotations</a:t>
            </a:r>
          </a:p>
          <a:p>
            <a:pPr marL="285750" indent="-285750">
              <a:buFontTx/>
              <a:buChar char="-"/>
            </a:pPr>
            <a:r>
              <a:rPr lang="en-US" sz="2000" dirty="0"/>
              <a:t>Text mining for new records</a:t>
            </a:r>
          </a:p>
          <a:p>
            <a:pPr marL="285750" indent="-285750">
              <a:buFontTx/>
              <a:buChar char="-"/>
            </a:pPr>
            <a:r>
              <a:rPr lang="en-US" sz="2000" dirty="0"/>
              <a:t>Citizen science</a:t>
            </a:r>
          </a:p>
          <a:p>
            <a:endParaRPr lang="en-GB" sz="2000" dirty="0"/>
          </a:p>
        </p:txBody>
      </p:sp>
      <p:pic>
        <p:nvPicPr>
          <p:cNvPr id="13" name="Picture 12">
            <a:extLst>
              <a:ext uri="{FF2B5EF4-FFF2-40B4-BE49-F238E27FC236}">
                <a16:creationId xmlns:a16="http://schemas.microsoft.com/office/drawing/2014/main" id="{32A3DBE6-386D-BD48-A8E0-6535C67786FE}"/>
              </a:ext>
            </a:extLst>
          </p:cNvPr>
          <p:cNvPicPr>
            <a:picLocks noChangeAspect="1"/>
          </p:cNvPicPr>
          <p:nvPr/>
        </p:nvPicPr>
        <p:blipFill>
          <a:blip r:embed="rId6"/>
          <a:stretch>
            <a:fillRect/>
          </a:stretch>
        </p:blipFill>
        <p:spPr>
          <a:xfrm>
            <a:off x="11927703" y="10313676"/>
            <a:ext cx="3594100" cy="1790700"/>
          </a:xfrm>
          <a:prstGeom prst="rect">
            <a:avLst/>
          </a:prstGeom>
        </p:spPr>
      </p:pic>
      <p:sp>
        <p:nvSpPr>
          <p:cNvPr id="14" name="TextBox 13">
            <a:extLst>
              <a:ext uri="{FF2B5EF4-FFF2-40B4-BE49-F238E27FC236}">
                <a16:creationId xmlns:a16="http://schemas.microsoft.com/office/drawing/2014/main" id="{CB7B895F-F1BD-BB4E-A5AA-A18E14D6B5D6}"/>
              </a:ext>
            </a:extLst>
          </p:cNvPr>
          <p:cNvSpPr txBox="1"/>
          <p:nvPr/>
        </p:nvSpPr>
        <p:spPr>
          <a:xfrm>
            <a:off x="12651575" y="9882038"/>
            <a:ext cx="1419556" cy="400110"/>
          </a:xfrm>
          <a:prstGeom prst="rect">
            <a:avLst/>
          </a:prstGeom>
          <a:noFill/>
        </p:spPr>
        <p:txBody>
          <a:bodyPr wrap="none" rtlCol="0">
            <a:spAutoFit/>
          </a:bodyPr>
          <a:lstStyle/>
          <a:p>
            <a:r>
              <a:rPr lang="en-GB" sz="2000" dirty="0"/>
              <a:t># of records</a:t>
            </a:r>
          </a:p>
        </p:txBody>
      </p:sp>
      <p:pic>
        <p:nvPicPr>
          <p:cNvPr id="16" name="Picture 15">
            <a:extLst>
              <a:ext uri="{FF2B5EF4-FFF2-40B4-BE49-F238E27FC236}">
                <a16:creationId xmlns:a16="http://schemas.microsoft.com/office/drawing/2014/main" id="{592CB6EA-3E31-7E45-8CF2-0A97573203C3}"/>
              </a:ext>
            </a:extLst>
          </p:cNvPr>
          <p:cNvPicPr>
            <a:picLocks noChangeAspect="1"/>
          </p:cNvPicPr>
          <p:nvPr/>
        </p:nvPicPr>
        <p:blipFill>
          <a:blip r:embed="rId7"/>
          <a:stretch>
            <a:fillRect/>
          </a:stretch>
        </p:blipFill>
        <p:spPr>
          <a:xfrm>
            <a:off x="15382054" y="10309723"/>
            <a:ext cx="3594100" cy="1790700"/>
          </a:xfrm>
          <a:prstGeom prst="rect">
            <a:avLst/>
          </a:prstGeom>
        </p:spPr>
      </p:pic>
      <p:sp>
        <p:nvSpPr>
          <p:cNvPr id="17" name="TextBox 16">
            <a:extLst>
              <a:ext uri="{FF2B5EF4-FFF2-40B4-BE49-F238E27FC236}">
                <a16:creationId xmlns:a16="http://schemas.microsoft.com/office/drawing/2014/main" id="{B99EAF36-7F30-384C-9630-E5710B49A2B4}"/>
              </a:ext>
            </a:extLst>
          </p:cNvPr>
          <p:cNvSpPr txBox="1"/>
          <p:nvPr/>
        </p:nvSpPr>
        <p:spPr>
          <a:xfrm>
            <a:off x="16133561" y="9835166"/>
            <a:ext cx="1402948" cy="400110"/>
          </a:xfrm>
          <a:prstGeom prst="rect">
            <a:avLst/>
          </a:prstGeom>
          <a:noFill/>
        </p:spPr>
        <p:txBody>
          <a:bodyPr wrap="none" rtlCol="0">
            <a:spAutoFit/>
          </a:bodyPr>
          <a:lstStyle/>
          <a:p>
            <a:r>
              <a:rPr lang="en-GB" sz="2000" dirty="0"/>
              <a:t># of species</a:t>
            </a:r>
          </a:p>
        </p:txBody>
      </p:sp>
      <p:sp>
        <p:nvSpPr>
          <p:cNvPr id="2" name="TextBox 1">
            <a:extLst>
              <a:ext uri="{FF2B5EF4-FFF2-40B4-BE49-F238E27FC236}">
                <a16:creationId xmlns:a16="http://schemas.microsoft.com/office/drawing/2014/main" id="{9C2210FC-A1F3-A84E-B028-DAE55093179B}"/>
              </a:ext>
            </a:extLst>
          </p:cNvPr>
          <p:cNvSpPr txBox="1"/>
          <p:nvPr/>
        </p:nvSpPr>
        <p:spPr>
          <a:xfrm>
            <a:off x="15230568" y="2464254"/>
            <a:ext cx="1576644" cy="400110"/>
          </a:xfrm>
          <a:prstGeom prst="rect">
            <a:avLst/>
          </a:prstGeom>
          <a:noFill/>
        </p:spPr>
        <p:txBody>
          <a:bodyPr wrap="square" rtlCol="0">
            <a:spAutoFit/>
          </a:bodyPr>
          <a:lstStyle/>
          <a:p>
            <a:r>
              <a:rPr lang="en-GB" sz="2000" dirty="0" err="1"/>
              <a:t>Pteropods</a:t>
            </a:r>
            <a:endParaRPr lang="en-GB" sz="2000" dirty="0"/>
          </a:p>
        </p:txBody>
      </p:sp>
      <p:sp>
        <p:nvSpPr>
          <p:cNvPr id="12" name="TextBox 11">
            <a:extLst>
              <a:ext uri="{FF2B5EF4-FFF2-40B4-BE49-F238E27FC236}">
                <a16:creationId xmlns:a16="http://schemas.microsoft.com/office/drawing/2014/main" id="{CE1D6372-333D-4741-B419-457FEA86E2AB}"/>
              </a:ext>
            </a:extLst>
          </p:cNvPr>
          <p:cNvSpPr txBox="1"/>
          <p:nvPr/>
        </p:nvSpPr>
        <p:spPr>
          <a:xfrm>
            <a:off x="16252435" y="4296486"/>
            <a:ext cx="1853337" cy="400110"/>
          </a:xfrm>
          <a:prstGeom prst="rect">
            <a:avLst/>
          </a:prstGeom>
          <a:noFill/>
        </p:spPr>
        <p:txBody>
          <a:bodyPr wrap="square" rtlCol="0">
            <a:spAutoFit/>
          </a:bodyPr>
          <a:lstStyle/>
          <a:p>
            <a:r>
              <a:rPr lang="en-GB" sz="2000" dirty="0"/>
              <a:t>Deepest fish</a:t>
            </a:r>
          </a:p>
        </p:txBody>
      </p:sp>
      <p:pic>
        <p:nvPicPr>
          <p:cNvPr id="18" name="Picture 17">
            <a:extLst>
              <a:ext uri="{FF2B5EF4-FFF2-40B4-BE49-F238E27FC236}">
                <a16:creationId xmlns:a16="http://schemas.microsoft.com/office/drawing/2014/main" id="{4270FCA8-D929-874B-A508-A03DC2F751B9}"/>
              </a:ext>
            </a:extLst>
          </p:cNvPr>
          <p:cNvPicPr>
            <a:picLocks noChangeAspect="1"/>
          </p:cNvPicPr>
          <p:nvPr/>
        </p:nvPicPr>
        <p:blipFill>
          <a:blip r:embed="rId8"/>
          <a:stretch>
            <a:fillRect/>
          </a:stretch>
        </p:blipFill>
        <p:spPr>
          <a:xfrm>
            <a:off x="18938873" y="10300423"/>
            <a:ext cx="1800000" cy="1800000"/>
          </a:xfrm>
          <a:prstGeom prst="rect">
            <a:avLst/>
          </a:prstGeom>
        </p:spPr>
      </p:pic>
      <p:sp>
        <p:nvSpPr>
          <p:cNvPr id="15" name="TextBox 14">
            <a:extLst>
              <a:ext uri="{FF2B5EF4-FFF2-40B4-BE49-F238E27FC236}">
                <a16:creationId xmlns:a16="http://schemas.microsoft.com/office/drawing/2014/main" id="{FC9E6829-F8DC-0B4C-8268-D928D5E6AA91}"/>
              </a:ext>
            </a:extLst>
          </p:cNvPr>
          <p:cNvSpPr txBox="1"/>
          <p:nvPr/>
        </p:nvSpPr>
        <p:spPr>
          <a:xfrm>
            <a:off x="25786080" y="9509760"/>
            <a:ext cx="2383538" cy="2246769"/>
          </a:xfrm>
          <a:prstGeom prst="rect">
            <a:avLst/>
          </a:prstGeom>
          <a:noFill/>
        </p:spPr>
        <p:txBody>
          <a:bodyPr wrap="none" rtlCol="0">
            <a:spAutoFit/>
          </a:bodyPr>
          <a:lstStyle/>
          <a:p>
            <a:r>
              <a:rPr lang="en-GB" sz="2000" dirty="0"/>
              <a:t>What we do</a:t>
            </a:r>
          </a:p>
          <a:p>
            <a:pPr marL="342900" indent="-342900">
              <a:buFontTx/>
              <a:buChar char="-"/>
            </a:pPr>
            <a:r>
              <a:rPr lang="en-GB" sz="2000" dirty="0"/>
              <a:t>Database</a:t>
            </a:r>
          </a:p>
          <a:p>
            <a:pPr marL="342900" indent="-342900">
              <a:buFontTx/>
              <a:buChar char="-"/>
            </a:pPr>
            <a:r>
              <a:rPr lang="en-GB" sz="2000" dirty="0"/>
              <a:t>Portal</a:t>
            </a:r>
          </a:p>
          <a:p>
            <a:pPr marL="342900" indent="-342900">
              <a:buFontTx/>
              <a:buChar char="-"/>
            </a:pPr>
            <a:r>
              <a:rPr lang="en-GB" sz="2000" dirty="0"/>
              <a:t>Mapper</a:t>
            </a:r>
          </a:p>
          <a:p>
            <a:pPr marL="342900" indent="-342900">
              <a:buFontTx/>
              <a:buChar char="-"/>
            </a:pPr>
            <a:r>
              <a:rPr lang="en-GB" sz="2000" dirty="0"/>
              <a:t>Downloads</a:t>
            </a:r>
          </a:p>
          <a:p>
            <a:pPr marL="342900" indent="-342900">
              <a:buFontTx/>
              <a:buChar char="-"/>
            </a:pPr>
            <a:r>
              <a:rPr lang="en-GB" sz="2000" dirty="0"/>
              <a:t>Training</a:t>
            </a:r>
          </a:p>
          <a:p>
            <a:pPr marL="342900" indent="-342900">
              <a:buFontTx/>
              <a:buChar char="-"/>
            </a:pPr>
            <a:r>
              <a:rPr lang="en-GB" sz="2000" dirty="0"/>
              <a:t>Support scientists</a:t>
            </a:r>
          </a:p>
        </p:txBody>
      </p:sp>
      <p:sp>
        <p:nvSpPr>
          <p:cNvPr id="20" name="TextBox 19">
            <a:extLst>
              <a:ext uri="{FF2B5EF4-FFF2-40B4-BE49-F238E27FC236}">
                <a16:creationId xmlns:a16="http://schemas.microsoft.com/office/drawing/2014/main" id="{806EB81E-D1B1-0D41-90A2-553F98EE346E}"/>
              </a:ext>
            </a:extLst>
          </p:cNvPr>
          <p:cNvSpPr txBox="1"/>
          <p:nvPr/>
        </p:nvSpPr>
        <p:spPr>
          <a:xfrm>
            <a:off x="10164590" y="2682127"/>
            <a:ext cx="2572127" cy="400110"/>
          </a:xfrm>
          <a:prstGeom prst="rect">
            <a:avLst/>
          </a:prstGeom>
          <a:noFill/>
        </p:spPr>
        <p:txBody>
          <a:bodyPr wrap="square" rtlCol="0">
            <a:spAutoFit/>
          </a:bodyPr>
          <a:lstStyle/>
          <a:p>
            <a:r>
              <a:rPr lang="en-GB" sz="2000" dirty="0"/>
              <a:t>Deep-water corals</a:t>
            </a:r>
          </a:p>
        </p:txBody>
      </p:sp>
      <p:sp>
        <p:nvSpPr>
          <p:cNvPr id="21" name="TextBox 20">
            <a:extLst>
              <a:ext uri="{FF2B5EF4-FFF2-40B4-BE49-F238E27FC236}">
                <a16:creationId xmlns:a16="http://schemas.microsoft.com/office/drawing/2014/main" id="{839BADF6-96E9-CE42-8F3A-F45B411CACC2}"/>
              </a:ext>
            </a:extLst>
          </p:cNvPr>
          <p:cNvSpPr txBox="1"/>
          <p:nvPr/>
        </p:nvSpPr>
        <p:spPr>
          <a:xfrm>
            <a:off x="10657271" y="3113765"/>
            <a:ext cx="3322641" cy="400110"/>
          </a:xfrm>
          <a:prstGeom prst="rect">
            <a:avLst/>
          </a:prstGeom>
          <a:noFill/>
        </p:spPr>
        <p:txBody>
          <a:bodyPr wrap="none" rtlCol="0">
            <a:spAutoFit/>
          </a:bodyPr>
          <a:lstStyle/>
          <a:p>
            <a:r>
              <a:rPr lang="en-GB" sz="2000" dirty="0"/>
              <a:t>Deep-sea hydrothermal vents</a:t>
            </a:r>
          </a:p>
        </p:txBody>
      </p:sp>
    </p:spTree>
    <p:extLst>
      <p:ext uri="{BB962C8B-B14F-4D97-AF65-F5344CB8AC3E}">
        <p14:creationId xmlns:p14="http://schemas.microsoft.com/office/powerpoint/2010/main" val="285818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BAAD9-99D7-6C4C-99CA-1772EEFFF7F7}"/>
              </a:ext>
            </a:extLst>
          </p:cNvPr>
          <p:cNvPicPr>
            <a:picLocks noChangeAspect="1"/>
          </p:cNvPicPr>
          <p:nvPr/>
        </p:nvPicPr>
        <p:blipFill>
          <a:blip r:embed="rId2"/>
          <a:stretch>
            <a:fillRect/>
          </a:stretch>
        </p:blipFill>
        <p:spPr>
          <a:xfrm>
            <a:off x="13427868" y="5571331"/>
            <a:ext cx="9144000" cy="6858000"/>
          </a:xfrm>
          <a:prstGeom prst="rect">
            <a:avLst/>
          </a:prstGeom>
        </p:spPr>
      </p:pic>
    </p:spTree>
    <p:extLst>
      <p:ext uri="{BB962C8B-B14F-4D97-AF65-F5344CB8AC3E}">
        <p14:creationId xmlns:p14="http://schemas.microsoft.com/office/powerpoint/2010/main" val="410184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E105-F4C0-2A42-A240-5A3E975CDB3B}"/>
              </a:ext>
            </a:extLst>
          </p:cNvPr>
          <p:cNvSpPr>
            <a:spLocks noGrp="1"/>
          </p:cNvSpPr>
          <p:nvPr>
            <p:ph type="title"/>
          </p:nvPr>
        </p:nvSpPr>
        <p:spPr/>
        <p:txBody>
          <a:bodyPr/>
          <a:lstStyle/>
          <a:p>
            <a:r>
              <a:rPr lang="en-GB" dirty="0"/>
              <a:t>Nice quotes / Text ideas</a:t>
            </a:r>
          </a:p>
        </p:txBody>
      </p:sp>
      <p:sp>
        <p:nvSpPr>
          <p:cNvPr id="3" name="Content Placeholder 2">
            <a:extLst>
              <a:ext uri="{FF2B5EF4-FFF2-40B4-BE49-F238E27FC236}">
                <a16:creationId xmlns:a16="http://schemas.microsoft.com/office/drawing/2014/main" id="{A44D8CC5-7308-EE4B-B2A2-D512C07F81E4}"/>
              </a:ext>
            </a:extLst>
          </p:cNvPr>
          <p:cNvSpPr>
            <a:spLocks noGrp="1"/>
          </p:cNvSpPr>
          <p:nvPr>
            <p:ph idx="1"/>
          </p:nvPr>
        </p:nvSpPr>
        <p:spPr/>
        <p:txBody>
          <a:bodyPr/>
          <a:lstStyle/>
          <a:p>
            <a:r>
              <a:rPr lang="en-US" dirty="0"/>
              <a:t>The most commonly reported sources of species occurrence data were the Ocean Biogeographic Information System (OBIS) and Fish Base.</a:t>
            </a:r>
          </a:p>
          <a:p>
            <a:pPr lvl="1"/>
            <a:r>
              <a:rPr lang="en-US" dirty="0"/>
              <a:t>Freer, Jennifer J., et al. "Predicting ecological responses in a changing ocean: the effects of future climate uncertainty." </a:t>
            </a:r>
            <a:r>
              <a:rPr lang="en-US" i="1" dirty="0"/>
              <a:t>Marine biology</a:t>
            </a:r>
            <a:r>
              <a:rPr lang="en-US" dirty="0"/>
              <a:t> 165.1 (2018): 7.</a:t>
            </a:r>
          </a:p>
          <a:p>
            <a:endParaRPr lang="en-GB" dirty="0"/>
          </a:p>
        </p:txBody>
      </p:sp>
    </p:spTree>
    <p:extLst>
      <p:ext uri="{BB962C8B-B14F-4D97-AF65-F5344CB8AC3E}">
        <p14:creationId xmlns:p14="http://schemas.microsoft.com/office/powerpoint/2010/main" val="388359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1116-644C-8141-8BE1-A2B4A27D8096}"/>
              </a:ext>
            </a:extLst>
          </p:cNvPr>
          <p:cNvSpPr>
            <a:spLocks noGrp="1"/>
          </p:cNvSpPr>
          <p:nvPr>
            <p:ph type="title"/>
          </p:nvPr>
        </p:nvSpPr>
        <p:spPr>
          <a:xfrm>
            <a:off x="883974" y="382340"/>
            <a:ext cx="31567940" cy="852142"/>
          </a:xfrm>
        </p:spPr>
        <p:txBody>
          <a:bodyPr>
            <a:noAutofit/>
          </a:bodyPr>
          <a:lstStyle/>
          <a:p>
            <a:r>
              <a:rPr lang="en-GB" sz="6000" dirty="0"/>
              <a:t>Storylines</a:t>
            </a:r>
          </a:p>
        </p:txBody>
      </p:sp>
      <p:pic>
        <p:nvPicPr>
          <p:cNvPr id="4" name="Content Placeholder 3">
            <a:extLst>
              <a:ext uri="{FF2B5EF4-FFF2-40B4-BE49-F238E27FC236}">
                <a16:creationId xmlns:a16="http://schemas.microsoft.com/office/drawing/2014/main" id="{AF834AF1-A4C7-6D4F-AC10-E0CCD41AFDFE}"/>
              </a:ext>
            </a:extLst>
          </p:cNvPr>
          <p:cNvPicPr>
            <a:picLocks noGrp="1" noChangeAspect="1"/>
          </p:cNvPicPr>
          <p:nvPr>
            <p:ph idx="1"/>
          </p:nvPr>
        </p:nvPicPr>
        <p:blipFill>
          <a:blip r:embed="rId2"/>
          <a:stretch>
            <a:fillRect/>
          </a:stretch>
        </p:blipFill>
        <p:spPr>
          <a:xfrm>
            <a:off x="1129190" y="4591972"/>
            <a:ext cx="2694225" cy="2694225"/>
          </a:xfrm>
          <a:prstGeom prst="rect">
            <a:avLst/>
          </a:prstGeom>
        </p:spPr>
      </p:pic>
      <p:sp>
        <p:nvSpPr>
          <p:cNvPr id="5" name="TextBox 4">
            <a:extLst>
              <a:ext uri="{FF2B5EF4-FFF2-40B4-BE49-F238E27FC236}">
                <a16:creationId xmlns:a16="http://schemas.microsoft.com/office/drawing/2014/main" id="{09F0A86D-95BA-2243-81CA-46D12D51B70F}"/>
              </a:ext>
            </a:extLst>
          </p:cNvPr>
          <p:cNvSpPr txBox="1"/>
          <p:nvPr/>
        </p:nvSpPr>
        <p:spPr>
          <a:xfrm>
            <a:off x="1129189" y="7286197"/>
            <a:ext cx="3077061" cy="523220"/>
          </a:xfrm>
          <a:prstGeom prst="rect">
            <a:avLst/>
          </a:prstGeom>
          <a:noFill/>
        </p:spPr>
        <p:txBody>
          <a:bodyPr wrap="none" rtlCol="0">
            <a:spAutoFit/>
          </a:bodyPr>
          <a:lstStyle/>
          <a:p>
            <a:r>
              <a:rPr lang="en-GB" sz="1400" dirty="0"/>
              <a:t>Photo credit: Russ Hopcroft, UAF/NOAA</a:t>
            </a:r>
          </a:p>
          <a:p>
            <a:r>
              <a:rPr lang="en-GB" sz="1400" dirty="0"/>
              <a:t>CC BY-NC</a:t>
            </a:r>
          </a:p>
        </p:txBody>
      </p:sp>
      <p:sp>
        <p:nvSpPr>
          <p:cNvPr id="6" name="TextBox 5">
            <a:extLst>
              <a:ext uri="{FF2B5EF4-FFF2-40B4-BE49-F238E27FC236}">
                <a16:creationId xmlns:a16="http://schemas.microsoft.com/office/drawing/2014/main" id="{71E5F706-9CCF-9E4D-8EB7-494B2A2A48D9}"/>
              </a:ext>
            </a:extLst>
          </p:cNvPr>
          <p:cNvSpPr txBox="1"/>
          <p:nvPr/>
        </p:nvSpPr>
        <p:spPr>
          <a:xfrm>
            <a:off x="276263" y="8167593"/>
            <a:ext cx="5772398" cy="8402300"/>
          </a:xfrm>
          <a:prstGeom prst="rect">
            <a:avLst/>
          </a:prstGeom>
          <a:noFill/>
        </p:spPr>
        <p:txBody>
          <a:bodyPr wrap="square" rtlCol="0">
            <a:spAutoFit/>
          </a:bodyPr>
          <a:lstStyle/>
          <a:p>
            <a:r>
              <a:rPr lang="en-US" sz="2000" b="1" dirty="0" err="1"/>
              <a:t>Pteropods</a:t>
            </a:r>
            <a:r>
              <a:rPr lang="en-US" sz="2000" dirty="0"/>
              <a:t> – or sea butterflies – are tiny sea snails which play a critical role in various ocean ecosystems. Because of this critical role there is great concern about the potential impact of global change and particularly ocean acidification on these organisms. Changes in </a:t>
            </a:r>
            <a:r>
              <a:rPr lang="en-US" sz="2000" dirty="0" err="1"/>
              <a:t>pteropod</a:t>
            </a:r>
            <a:r>
              <a:rPr lang="en-US" sz="2000" dirty="0"/>
              <a:t> abundance could have strong impacts, as they play a critical role as a food source for fish, birds, whales and other </a:t>
            </a:r>
            <a:r>
              <a:rPr lang="en-US" sz="2000" dirty="0" err="1"/>
              <a:t>zooplanktonic</a:t>
            </a:r>
            <a:r>
              <a:rPr lang="en-US" sz="2000" dirty="0"/>
              <a:t> organisms.</a:t>
            </a:r>
          </a:p>
          <a:p>
            <a:r>
              <a:rPr lang="en-US" sz="2000" b="1" dirty="0"/>
              <a:t>Modeling</a:t>
            </a:r>
            <a:r>
              <a:rPr lang="en-US" sz="2000" dirty="0"/>
              <a:t>. In order to model the impact of ocean acidification and global warming on </a:t>
            </a:r>
            <a:r>
              <a:rPr lang="en-US" sz="2000" dirty="0" err="1"/>
              <a:t>pteropods</a:t>
            </a:r>
            <a:r>
              <a:rPr lang="en-US" sz="2000" dirty="0"/>
              <a:t>, risk indicators have been calculated for major </a:t>
            </a:r>
            <a:r>
              <a:rPr lang="en-US" sz="2000" dirty="0" err="1"/>
              <a:t>pteropod</a:t>
            </a:r>
            <a:r>
              <a:rPr lang="en-US" sz="2000" dirty="0"/>
              <a:t> species.</a:t>
            </a:r>
          </a:p>
          <a:p>
            <a:r>
              <a:rPr lang="en-US" sz="2000" b="1" dirty="0"/>
              <a:t>Results. </a:t>
            </a:r>
            <a:r>
              <a:rPr lang="en-US" sz="2000" dirty="0"/>
              <a:t>Under the pessimistic CO</a:t>
            </a:r>
            <a:r>
              <a:rPr lang="en-US" sz="2000" baseline="-25000" dirty="0"/>
              <a:t>2</a:t>
            </a:r>
            <a:r>
              <a:rPr lang="en-US" sz="2000" dirty="0"/>
              <a:t> emissions scenario, it is likely that by 2050 the chemical conditions of the water in most of the Arctic Ocean will limit the formation of </a:t>
            </a:r>
            <a:r>
              <a:rPr lang="en-US" sz="2000" dirty="0" err="1"/>
              <a:t>pteropod</a:t>
            </a:r>
            <a:r>
              <a:rPr lang="en-US" sz="2000" dirty="0"/>
              <a:t> shells, meaning they will not be able to thrive in most of the Arctic Ocean. The temperate water species will also very likely be affected by global change, with only 26% of the ocean representing low risk for them by 2050. Warm water species probably will not be as strongly affected by ocean acidification by 2050, but excessive temperatures will likely reduce their area of distribution, particularly in the equatorial Pacific.</a:t>
            </a:r>
          </a:p>
          <a:p>
            <a:r>
              <a:rPr lang="en-GB" sz="2000" b="1" dirty="0"/>
              <a:t>http://</a:t>
            </a:r>
            <a:r>
              <a:rPr lang="en-GB" sz="2000" b="1" dirty="0" err="1"/>
              <a:t>onesharedocean.org</a:t>
            </a:r>
            <a:r>
              <a:rPr lang="en-GB" sz="2000" b="1" dirty="0"/>
              <a:t>/</a:t>
            </a:r>
            <a:r>
              <a:rPr lang="en-GB" sz="2000" b="1" dirty="0" err="1"/>
              <a:t>open_ocean</a:t>
            </a:r>
            <a:r>
              <a:rPr lang="en-GB" sz="2000" b="1" dirty="0"/>
              <a:t>/ecosystems/</a:t>
            </a:r>
            <a:r>
              <a:rPr lang="en-GB" sz="2000" b="1" dirty="0" err="1"/>
              <a:t>pteropods_at_risk</a:t>
            </a:r>
            <a:endParaRPr lang="en-GB" sz="2000" b="1" dirty="0"/>
          </a:p>
        </p:txBody>
      </p:sp>
      <p:sp>
        <p:nvSpPr>
          <p:cNvPr id="8" name="TextBox 7">
            <a:extLst>
              <a:ext uri="{FF2B5EF4-FFF2-40B4-BE49-F238E27FC236}">
                <a16:creationId xmlns:a16="http://schemas.microsoft.com/office/drawing/2014/main" id="{39ECB385-A42C-294A-BA56-723A452A7FB3}"/>
              </a:ext>
            </a:extLst>
          </p:cNvPr>
          <p:cNvSpPr txBox="1"/>
          <p:nvPr/>
        </p:nvSpPr>
        <p:spPr>
          <a:xfrm>
            <a:off x="7056362" y="7384296"/>
            <a:ext cx="5670270" cy="738664"/>
          </a:xfrm>
          <a:prstGeom prst="rect">
            <a:avLst/>
          </a:prstGeom>
          <a:noFill/>
        </p:spPr>
        <p:txBody>
          <a:bodyPr wrap="none" rtlCol="0">
            <a:spAutoFit/>
          </a:bodyPr>
          <a:lstStyle/>
          <a:p>
            <a:r>
              <a:rPr lang="en-US" sz="1400" dirty="0"/>
              <a:t>Photo credit: Smithsonian Institution, National Museum of Natural History, </a:t>
            </a:r>
          </a:p>
          <a:p>
            <a:r>
              <a:rPr lang="en-US" sz="1400" dirty="0"/>
              <a:t>Department of Vertebrate Zoology, Division of Fishes</a:t>
            </a:r>
          </a:p>
          <a:p>
            <a:r>
              <a:rPr lang="en-US" sz="1400" dirty="0"/>
              <a:t>CC BY-NC-SA</a:t>
            </a:r>
            <a:endParaRPr lang="en-GB" sz="1400" dirty="0"/>
          </a:p>
        </p:txBody>
      </p:sp>
      <p:pic>
        <p:nvPicPr>
          <p:cNvPr id="9" name="Picture 8">
            <a:extLst>
              <a:ext uri="{FF2B5EF4-FFF2-40B4-BE49-F238E27FC236}">
                <a16:creationId xmlns:a16="http://schemas.microsoft.com/office/drawing/2014/main" id="{B8F22BF8-8904-5A46-A201-3611CE643BA0}"/>
              </a:ext>
            </a:extLst>
          </p:cNvPr>
          <p:cNvPicPr>
            <a:picLocks noChangeAspect="1"/>
          </p:cNvPicPr>
          <p:nvPr/>
        </p:nvPicPr>
        <p:blipFill>
          <a:blip r:embed="rId3"/>
          <a:stretch>
            <a:fillRect/>
          </a:stretch>
        </p:blipFill>
        <p:spPr>
          <a:xfrm>
            <a:off x="7056362" y="4440414"/>
            <a:ext cx="5771408" cy="2696759"/>
          </a:xfrm>
          <a:prstGeom prst="rect">
            <a:avLst/>
          </a:prstGeom>
        </p:spPr>
      </p:pic>
      <p:sp>
        <p:nvSpPr>
          <p:cNvPr id="10" name="TextBox 9">
            <a:extLst>
              <a:ext uri="{FF2B5EF4-FFF2-40B4-BE49-F238E27FC236}">
                <a16:creationId xmlns:a16="http://schemas.microsoft.com/office/drawing/2014/main" id="{06973FA8-0245-3D4A-9F80-2115D2E48783}"/>
              </a:ext>
            </a:extLst>
          </p:cNvPr>
          <p:cNvSpPr txBox="1"/>
          <p:nvPr/>
        </p:nvSpPr>
        <p:spPr>
          <a:xfrm>
            <a:off x="7175115" y="8496106"/>
            <a:ext cx="5533901" cy="2554545"/>
          </a:xfrm>
          <a:prstGeom prst="rect">
            <a:avLst/>
          </a:prstGeom>
          <a:noFill/>
        </p:spPr>
        <p:txBody>
          <a:bodyPr wrap="square" rtlCol="0">
            <a:spAutoFit/>
          </a:bodyPr>
          <a:lstStyle/>
          <a:p>
            <a:r>
              <a:rPr lang="en-US" sz="2000" b="1" i="1" dirty="0" err="1"/>
              <a:t>Abyssobrotula</a:t>
            </a:r>
            <a:r>
              <a:rPr lang="en-US" sz="2000" b="1" i="1" dirty="0"/>
              <a:t> </a:t>
            </a:r>
            <a:r>
              <a:rPr lang="en-US" sz="2000" b="1" i="1" dirty="0" err="1"/>
              <a:t>galatheae</a:t>
            </a:r>
            <a:r>
              <a:rPr lang="en-US" sz="2000" dirty="0"/>
              <a:t>, is a species of cusk eel in the family </a:t>
            </a:r>
            <a:r>
              <a:rPr lang="en-US" sz="2000" dirty="0" err="1"/>
              <a:t>Ophidiidae</a:t>
            </a:r>
            <a:r>
              <a:rPr lang="en-US" sz="2000" dirty="0"/>
              <a:t>. It is </a:t>
            </a:r>
            <a:r>
              <a:rPr lang="fr-FR" sz="2000" dirty="0"/>
              <a:t>one </a:t>
            </a:r>
            <a:r>
              <a:rPr lang="en-GB" sz="2000" dirty="0"/>
              <a:t>of the deepest living fish in the world. </a:t>
            </a:r>
            <a:r>
              <a:rPr lang="en-US" sz="2000" dirty="0"/>
              <a:t>Though uncommon, this species is known from all tropical and subtropical oceans. It occurs below a depth of 3,110 m (10,200 </a:t>
            </a:r>
            <a:r>
              <a:rPr lang="en-US" sz="2000" dirty="0" err="1"/>
              <a:t>ft</a:t>
            </a:r>
            <a:r>
              <a:rPr lang="en-US" sz="2000" dirty="0"/>
              <a:t>) and is bottom-dwelling in nature. Its diet consists of </a:t>
            </a:r>
            <a:r>
              <a:rPr lang="en-US" sz="2000" dirty="0" err="1"/>
              <a:t>polychaete</a:t>
            </a:r>
            <a:r>
              <a:rPr lang="en-US" sz="2000" dirty="0"/>
              <a:t> worms and crustaceans, such as isopods and amphipods.</a:t>
            </a:r>
            <a:endParaRPr lang="en-GB" sz="2000" dirty="0"/>
          </a:p>
        </p:txBody>
      </p:sp>
      <p:sp>
        <p:nvSpPr>
          <p:cNvPr id="3" name="TextBox 2">
            <a:extLst>
              <a:ext uri="{FF2B5EF4-FFF2-40B4-BE49-F238E27FC236}">
                <a16:creationId xmlns:a16="http://schemas.microsoft.com/office/drawing/2014/main" id="{55EFADC0-4D36-484C-BCAF-4DB97143DF1F}"/>
              </a:ext>
            </a:extLst>
          </p:cNvPr>
          <p:cNvSpPr txBox="1"/>
          <p:nvPr/>
        </p:nvSpPr>
        <p:spPr>
          <a:xfrm>
            <a:off x="909732" y="3197000"/>
            <a:ext cx="2913683" cy="877484"/>
          </a:xfrm>
          <a:prstGeom prst="rect">
            <a:avLst/>
          </a:prstGeom>
          <a:noFill/>
        </p:spPr>
        <p:txBody>
          <a:bodyPr wrap="none" rtlCol="0">
            <a:spAutoFit/>
          </a:bodyPr>
          <a:lstStyle/>
          <a:p>
            <a:r>
              <a:rPr lang="en-GB" dirty="0" err="1"/>
              <a:t>Pteropods</a:t>
            </a:r>
            <a:endParaRPr lang="en-GB" dirty="0"/>
          </a:p>
        </p:txBody>
      </p:sp>
      <p:sp>
        <p:nvSpPr>
          <p:cNvPr id="11" name="TextBox 10">
            <a:extLst>
              <a:ext uri="{FF2B5EF4-FFF2-40B4-BE49-F238E27FC236}">
                <a16:creationId xmlns:a16="http://schemas.microsoft.com/office/drawing/2014/main" id="{DB9D057E-D884-4540-8250-2E2FD818BF23}"/>
              </a:ext>
            </a:extLst>
          </p:cNvPr>
          <p:cNvSpPr txBox="1"/>
          <p:nvPr/>
        </p:nvSpPr>
        <p:spPr>
          <a:xfrm>
            <a:off x="7056362" y="3007024"/>
            <a:ext cx="3473067" cy="877484"/>
          </a:xfrm>
          <a:prstGeom prst="rect">
            <a:avLst/>
          </a:prstGeom>
          <a:noFill/>
        </p:spPr>
        <p:txBody>
          <a:bodyPr wrap="none" rtlCol="0">
            <a:spAutoFit/>
          </a:bodyPr>
          <a:lstStyle/>
          <a:p>
            <a:r>
              <a:rPr lang="en-GB" dirty="0"/>
              <a:t>Deepest fish</a:t>
            </a:r>
          </a:p>
        </p:txBody>
      </p:sp>
      <p:sp>
        <p:nvSpPr>
          <p:cNvPr id="7" name="TextBox 6">
            <a:extLst>
              <a:ext uri="{FF2B5EF4-FFF2-40B4-BE49-F238E27FC236}">
                <a16:creationId xmlns:a16="http://schemas.microsoft.com/office/drawing/2014/main" id="{A2CF3307-0702-F841-B8BD-7624E4DA5F0E}"/>
              </a:ext>
            </a:extLst>
          </p:cNvPr>
          <p:cNvSpPr txBox="1"/>
          <p:nvPr/>
        </p:nvSpPr>
        <p:spPr>
          <a:xfrm>
            <a:off x="9789053" y="6782663"/>
            <a:ext cx="3038717" cy="307777"/>
          </a:xfrm>
          <a:prstGeom prst="rect">
            <a:avLst/>
          </a:prstGeom>
          <a:noFill/>
        </p:spPr>
        <p:txBody>
          <a:bodyPr wrap="none" rtlCol="0">
            <a:spAutoFit/>
          </a:bodyPr>
          <a:lstStyle/>
          <a:p>
            <a:r>
              <a:rPr lang="en-US" sz="1400" i="1" dirty="0" err="1">
                <a:solidFill>
                  <a:schemeClr val="bg1"/>
                </a:solidFill>
              </a:rPr>
              <a:t>Abyssobrotula</a:t>
            </a:r>
            <a:r>
              <a:rPr lang="en-US" sz="1400" i="1" dirty="0">
                <a:solidFill>
                  <a:schemeClr val="bg1"/>
                </a:solidFill>
              </a:rPr>
              <a:t> </a:t>
            </a:r>
            <a:r>
              <a:rPr lang="en-US" sz="1400" i="1" dirty="0" err="1">
                <a:solidFill>
                  <a:schemeClr val="bg1"/>
                </a:solidFill>
              </a:rPr>
              <a:t>galatheae</a:t>
            </a:r>
            <a:r>
              <a:rPr lang="en-US" sz="1400" dirty="0">
                <a:solidFill>
                  <a:schemeClr val="bg1"/>
                </a:solidFill>
              </a:rPr>
              <a:t> Nielsen, 1977</a:t>
            </a:r>
          </a:p>
        </p:txBody>
      </p:sp>
      <p:sp>
        <p:nvSpPr>
          <p:cNvPr id="12" name="TextBox 11">
            <a:extLst>
              <a:ext uri="{FF2B5EF4-FFF2-40B4-BE49-F238E27FC236}">
                <a16:creationId xmlns:a16="http://schemas.microsoft.com/office/drawing/2014/main" id="{91339901-E680-6742-BD60-77454BC39EFB}"/>
              </a:ext>
            </a:extLst>
          </p:cNvPr>
          <p:cNvSpPr txBox="1"/>
          <p:nvPr/>
        </p:nvSpPr>
        <p:spPr>
          <a:xfrm>
            <a:off x="14194778" y="2804424"/>
            <a:ext cx="6306070" cy="1662635"/>
          </a:xfrm>
          <a:prstGeom prst="rect">
            <a:avLst/>
          </a:prstGeom>
          <a:noFill/>
        </p:spPr>
        <p:txBody>
          <a:bodyPr wrap="square" rtlCol="0">
            <a:spAutoFit/>
          </a:bodyPr>
          <a:lstStyle/>
          <a:p>
            <a:r>
              <a:rPr lang="en-GB" dirty="0"/>
              <a:t>Deep-sea hydrothermal vents</a:t>
            </a:r>
          </a:p>
        </p:txBody>
      </p:sp>
      <p:pic>
        <p:nvPicPr>
          <p:cNvPr id="14" name="Picture 13">
            <a:extLst>
              <a:ext uri="{FF2B5EF4-FFF2-40B4-BE49-F238E27FC236}">
                <a16:creationId xmlns:a16="http://schemas.microsoft.com/office/drawing/2014/main" id="{47E35E29-463A-744C-81BB-CD0C7EEE3A01}"/>
              </a:ext>
            </a:extLst>
          </p:cNvPr>
          <p:cNvPicPr>
            <a:picLocks noChangeAspect="1"/>
          </p:cNvPicPr>
          <p:nvPr/>
        </p:nvPicPr>
        <p:blipFill>
          <a:blip r:embed="rId4"/>
          <a:stretch>
            <a:fillRect/>
          </a:stretch>
        </p:blipFill>
        <p:spPr>
          <a:xfrm>
            <a:off x="14194779" y="4591972"/>
            <a:ext cx="5592838" cy="4096317"/>
          </a:xfrm>
          <a:prstGeom prst="rect">
            <a:avLst/>
          </a:prstGeom>
        </p:spPr>
      </p:pic>
      <p:sp>
        <p:nvSpPr>
          <p:cNvPr id="15" name="TextBox 14">
            <a:extLst>
              <a:ext uri="{FF2B5EF4-FFF2-40B4-BE49-F238E27FC236}">
                <a16:creationId xmlns:a16="http://schemas.microsoft.com/office/drawing/2014/main" id="{97F83AF3-AD02-6940-8614-F0F3662CAA27}"/>
              </a:ext>
            </a:extLst>
          </p:cNvPr>
          <p:cNvSpPr txBox="1"/>
          <p:nvPr/>
        </p:nvSpPr>
        <p:spPr>
          <a:xfrm>
            <a:off x="14538960" y="8813202"/>
            <a:ext cx="4149726" cy="707886"/>
          </a:xfrm>
          <a:prstGeom prst="rect">
            <a:avLst/>
          </a:prstGeom>
          <a:noFill/>
        </p:spPr>
        <p:txBody>
          <a:bodyPr wrap="none" rtlCol="0">
            <a:spAutoFit/>
          </a:bodyPr>
          <a:lstStyle/>
          <a:p>
            <a:r>
              <a:rPr lang="en-GB" sz="2000" dirty="0"/>
              <a:t>Photo credit: Ocean Networks Canada</a:t>
            </a:r>
          </a:p>
          <a:p>
            <a:r>
              <a:rPr lang="en-GB" sz="2000" dirty="0"/>
              <a:t>CC BY-NC-SA</a:t>
            </a:r>
          </a:p>
        </p:txBody>
      </p:sp>
      <p:sp>
        <p:nvSpPr>
          <p:cNvPr id="16" name="TextBox 15">
            <a:extLst>
              <a:ext uri="{FF2B5EF4-FFF2-40B4-BE49-F238E27FC236}">
                <a16:creationId xmlns:a16="http://schemas.microsoft.com/office/drawing/2014/main" id="{5F40D1A2-FD31-9C41-9176-028A24B822D9}"/>
              </a:ext>
            </a:extLst>
          </p:cNvPr>
          <p:cNvSpPr txBox="1"/>
          <p:nvPr/>
        </p:nvSpPr>
        <p:spPr>
          <a:xfrm>
            <a:off x="14194778" y="9646001"/>
            <a:ext cx="6306070" cy="6247864"/>
          </a:xfrm>
          <a:prstGeom prst="rect">
            <a:avLst/>
          </a:prstGeom>
          <a:noFill/>
        </p:spPr>
        <p:txBody>
          <a:bodyPr wrap="square" rtlCol="0">
            <a:spAutoFit/>
          </a:bodyPr>
          <a:lstStyle/>
          <a:p>
            <a:r>
              <a:rPr lang="en-GB" sz="2000" dirty="0"/>
              <a:t>Deep-sea Hydrothermal vents are typically formed along the mid-ocean ridges where two tectonic plates are diverging. Despite the lack of sunlight and the presence of </a:t>
            </a:r>
            <a:r>
              <a:rPr lang="en-GB" sz="2000" dirty="0" err="1"/>
              <a:t>exterme</a:t>
            </a:r>
            <a:r>
              <a:rPr lang="en-GB" sz="2000" dirty="0"/>
              <a:t> temperatures, high pressure and toxic minerals, hydrothermal vents have a density of organisms 10,000 to 100,000 times greater than the surrounding sea floor. This is made possible by bacteria which transform these minerals by chemosynthesis into organic material, providing food for other vent organisms. Since the first of discovery of deep-sea hydrothermal vents along the Galápagos Rift in 1977, numerous vent sites have been found and more then 400 new species and unusual have been discovered in this extreme environments. One of these, the </a:t>
            </a:r>
            <a:r>
              <a:rPr lang="en-GB" sz="2000" dirty="0" err="1"/>
              <a:t>Pomeii</a:t>
            </a:r>
            <a:r>
              <a:rPr lang="en-GB" sz="2000" dirty="0"/>
              <a:t> worm (</a:t>
            </a:r>
            <a:r>
              <a:rPr lang="en-GB" sz="2000" i="1" dirty="0" err="1"/>
              <a:t>Alvinella</a:t>
            </a:r>
            <a:r>
              <a:rPr lang="en-GB" sz="2000" i="1" dirty="0"/>
              <a:t> </a:t>
            </a:r>
            <a:r>
              <a:rPr lang="en-GB" sz="2000" i="1" dirty="0" err="1"/>
              <a:t>pompejana</a:t>
            </a:r>
            <a:r>
              <a:rPr lang="en-GB" sz="2000" dirty="0"/>
              <a:t>) is capable of withstanding temperatures up to 80°C. While the scaly-foot gastropod </a:t>
            </a:r>
            <a:r>
              <a:rPr lang="en-GB" sz="2000" i="1" dirty="0" err="1"/>
              <a:t>Chrysomallon</a:t>
            </a:r>
            <a:r>
              <a:rPr lang="en-GB" sz="2000" i="1" dirty="0"/>
              <a:t> </a:t>
            </a:r>
            <a:r>
              <a:rPr lang="en-GB" sz="2000" i="1" dirty="0" err="1"/>
              <a:t>squamiferum</a:t>
            </a:r>
            <a:r>
              <a:rPr lang="en-GB" sz="2000" dirty="0"/>
              <a:t> uses iron </a:t>
            </a:r>
            <a:r>
              <a:rPr lang="en-GB" sz="2000" dirty="0" err="1"/>
              <a:t>sulfides</a:t>
            </a:r>
            <a:r>
              <a:rPr lang="en-GB" sz="2000" dirty="0"/>
              <a:t> (pyrite and </a:t>
            </a:r>
            <a:r>
              <a:rPr lang="en-GB" sz="2000" dirty="0" err="1"/>
              <a:t>greigite</a:t>
            </a:r>
            <a:r>
              <a:rPr lang="en-GB" sz="2000" dirty="0"/>
              <a:t>) for the structure of its dermal </a:t>
            </a:r>
            <a:r>
              <a:rPr lang="en-GB" sz="2000" dirty="0" err="1"/>
              <a:t>sclerites</a:t>
            </a:r>
            <a:r>
              <a:rPr lang="en-GB" sz="2000" dirty="0"/>
              <a:t> (hardened body parts), instead of calcium carbonate.</a:t>
            </a:r>
          </a:p>
          <a:p>
            <a:endParaRPr lang="en-GB" sz="2000" dirty="0"/>
          </a:p>
          <a:p>
            <a:r>
              <a:rPr lang="en-GB" sz="2000" dirty="0"/>
              <a:t>Example dataset: </a:t>
            </a:r>
            <a:r>
              <a:rPr lang="en-GB" sz="2000" dirty="0">
                <a:hlinkClick r:id="rId5"/>
              </a:rPr>
              <a:t>http://iobis.org/explore/#/dataset/3905</a:t>
            </a:r>
            <a:r>
              <a:rPr lang="en-GB" sz="2000" dirty="0"/>
              <a:t> </a:t>
            </a:r>
          </a:p>
        </p:txBody>
      </p:sp>
      <p:sp>
        <p:nvSpPr>
          <p:cNvPr id="17" name="TextBox 16">
            <a:extLst>
              <a:ext uri="{FF2B5EF4-FFF2-40B4-BE49-F238E27FC236}">
                <a16:creationId xmlns:a16="http://schemas.microsoft.com/office/drawing/2014/main" id="{E72F42AC-2B24-2F45-9D47-C422D9199C4B}"/>
              </a:ext>
            </a:extLst>
          </p:cNvPr>
          <p:cNvSpPr txBox="1"/>
          <p:nvPr/>
        </p:nvSpPr>
        <p:spPr>
          <a:xfrm>
            <a:off x="20894282" y="2777779"/>
            <a:ext cx="6306070" cy="877484"/>
          </a:xfrm>
          <a:prstGeom prst="rect">
            <a:avLst/>
          </a:prstGeom>
          <a:noFill/>
        </p:spPr>
        <p:txBody>
          <a:bodyPr wrap="square" rtlCol="0">
            <a:spAutoFit/>
          </a:bodyPr>
          <a:lstStyle/>
          <a:p>
            <a:r>
              <a:rPr lang="en-GB" dirty="0"/>
              <a:t>Deep-water corals</a:t>
            </a:r>
          </a:p>
        </p:txBody>
      </p:sp>
      <p:pic>
        <p:nvPicPr>
          <p:cNvPr id="18" name="Picture 17">
            <a:extLst>
              <a:ext uri="{FF2B5EF4-FFF2-40B4-BE49-F238E27FC236}">
                <a16:creationId xmlns:a16="http://schemas.microsoft.com/office/drawing/2014/main" id="{96C59385-B6A4-5444-A56B-78047E4D6837}"/>
              </a:ext>
            </a:extLst>
          </p:cNvPr>
          <p:cNvPicPr>
            <a:picLocks noChangeAspect="1"/>
          </p:cNvPicPr>
          <p:nvPr/>
        </p:nvPicPr>
        <p:blipFill>
          <a:blip r:embed="rId6"/>
          <a:stretch>
            <a:fillRect/>
          </a:stretch>
        </p:blipFill>
        <p:spPr>
          <a:xfrm>
            <a:off x="20894282" y="4524040"/>
            <a:ext cx="5139434" cy="4038127"/>
          </a:xfrm>
          <a:prstGeom prst="rect">
            <a:avLst/>
          </a:prstGeom>
        </p:spPr>
      </p:pic>
      <p:sp>
        <p:nvSpPr>
          <p:cNvPr id="19" name="TextBox 18">
            <a:extLst>
              <a:ext uri="{FF2B5EF4-FFF2-40B4-BE49-F238E27FC236}">
                <a16:creationId xmlns:a16="http://schemas.microsoft.com/office/drawing/2014/main" id="{9E7C75DC-D126-2240-B642-069CE64D8A2A}"/>
              </a:ext>
            </a:extLst>
          </p:cNvPr>
          <p:cNvSpPr txBox="1"/>
          <p:nvPr/>
        </p:nvSpPr>
        <p:spPr>
          <a:xfrm>
            <a:off x="21092160" y="8745270"/>
            <a:ext cx="3054426" cy="707886"/>
          </a:xfrm>
          <a:prstGeom prst="rect">
            <a:avLst/>
          </a:prstGeom>
          <a:noFill/>
        </p:spPr>
        <p:txBody>
          <a:bodyPr wrap="none" rtlCol="0">
            <a:spAutoFit/>
          </a:bodyPr>
          <a:lstStyle/>
          <a:p>
            <a:r>
              <a:rPr lang="en-GB" sz="2000" dirty="0"/>
              <a:t>Photo credit: </a:t>
            </a:r>
            <a:r>
              <a:rPr lang="en-US" sz="2000" dirty="0"/>
              <a:t>Nick </a:t>
            </a:r>
            <a:r>
              <a:rPr lang="en-US" sz="2000" dirty="0" err="1"/>
              <a:t>Hobgood</a:t>
            </a:r>
            <a:endParaRPr lang="en-GB" sz="2000" dirty="0"/>
          </a:p>
          <a:p>
            <a:r>
              <a:rPr lang="en-GB" sz="2000" dirty="0"/>
              <a:t>CC BY-NC-SA</a:t>
            </a:r>
          </a:p>
        </p:txBody>
      </p:sp>
      <p:pic>
        <p:nvPicPr>
          <p:cNvPr id="20" name="Picture 19">
            <a:extLst>
              <a:ext uri="{FF2B5EF4-FFF2-40B4-BE49-F238E27FC236}">
                <a16:creationId xmlns:a16="http://schemas.microsoft.com/office/drawing/2014/main" id="{9490DF47-8418-2B4B-B059-EF6556868174}"/>
              </a:ext>
            </a:extLst>
          </p:cNvPr>
          <p:cNvPicPr>
            <a:picLocks noChangeAspect="1"/>
          </p:cNvPicPr>
          <p:nvPr/>
        </p:nvPicPr>
        <p:blipFill>
          <a:blip r:embed="rId7"/>
          <a:stretch>
            <a:fillRect/>
          </a:stretch>
        </p:blipFill>
        <p:spPr>
          <a:xfrm>
            <a:off x="20894282" y="9578069"/>
            <a:ext cx="5170612" cy="3877959"/>
          </a:xfrm>
          <a:prstGeom prst="rect">
            <a:avLst/>
          </a:prstGeom>
        </p:spPr>
      </p:pic>
      <p:sp>
        <p:nvSpPr>
          <p:cNvPr id="21" name="TextBox 20">
            <a:extLst>
              <a:ext uri="{FF2B5EF4-FFF2-40B4-BE49-F238E27FC236}">
                <a16:creationId xmlns:a16="http://schemas.microsoft.com/office/drawing/2014/main" id="{DE2B82FD-A727-9B47-9214-F7947402C7A9}"/>
              </a:ext>
            </a:extLst>
          </p:cNvPr>
          <p:cNvSpPr txBox="1"/>
          <p:nvPr/>
        </p:nvSpPr>
        <p:spPr>
          <a:xfrm>
            <a:off x="21093806" y="13580941"/>
            <a:ext cx="2224520" cy="707886"/>
          </a:xfrm>
          <a:prstGeom prst="rect">
            <a:avLst/>
          </a:prstGeom>
          <a:noFill/>
        </p:spPr>
        <p:txBody>
          <a:bodyPr wrap="none" rtlCol="0">
            <a:spAutoFit/>
          </a:bodyPr>
          <a:lstStyle/>
          <a:p>
            <a:r>
              <a:rPr lang="en-GB" sz="2000" dirty="0"/>
              <a:t>Photo credit: </a:t>
            </a:r>
            <a:r>
              <a:rPr lang="en-US" sz="2000" dirty="0"/>
              <a:t>NOAA</a:t>
            </a:r>
            <a:endParaRPr lang="en-GB" sz="2000" dirty="0"/>
          </a:p>
          <a:p>
            <a:r>
              <a:rPr lang="en-GB" sz="2000" dirty="0"/>
              <a:t>Public domain</a:t>
            </a:r>
          </a:p>
        </p:txBody>
      </p:sp>
      <p:sp>
        <p:nvSpPr>
          <p:cNvPr id="23" name="TextBox 22">
            <a:extLst>
              <a:ext uri="{FF2B5EF4-FFF2-40B4-BE49-F238E27FC236}">
                <a16:creationId xmlns:a16="http://schemas.microsoft.com/office/drawing/2014/main" id="{20A0419F-AF25-D348-B84C-A5E9F6227016}"/>
              </a:ext>
            </a:extLst>
          </p:cNvPr>
          <p:cNvSpPr txBox="1"/>
          <p:nvPr/>
        </p:nvSpPr>
        <p:spPr>
          <a:xfrm>
            <a:off x="20894282" y="14504766"/>
            <a:ext cx="6284976" cy="2862322"/>
          </a:xfrm>
          <a:prstGeom prst="rect">
            <a:avLst/>
          </a:prstGeom>
          <a:noFill/>
        </p:spPr>
        <p:txBody>
          <a:bodyPr wrap="square" rtlCol="0">
            <a:spAutoFit/>
          </a:bodyPr>
          <a:lstStyle/>
          <a:p>
            <a:r>
              <a:rPr lang="en-GB" sz="2000" dirty="0"/>
              <a:t>Deep-water corals, also known as cold-water corals, occur at deeper, darker and colder parts of the oceans than tropical corals. They are most often stony corals and, like tropical corals, they provide essential habitat for other species. There are nearly as many deep-water corals as shallow-water species but only few deep-water species develop traditional reefs.</a:t>
            </a:r>
          </a:p>
          <a:p>
            <a:endParaRPr lang="en-GB" sz="2000" dirty="0"/>
          </a:p>
          <a:p>
            <a:r>
              <a:rPr lang="en-GB" sz="2000" dirty="0"/>
              <a:t>Example dataset: </a:t>
            </a:r>
            <a:r>
              <a:rPr lang="en-GB" sz="2000" dirty="0">
                <a:hlinkClick r:id="rId8"/>
              </a:rPr>
              <a:t>http://iobis.org/explore/#/dataset/265</a:t>
            </a:r>
            <a:r>
              <a:rPr lang="en-GB" sz="2000" dirty="0"/>
              <a:t> </a:t>
            </a:r>
          </a:p>
        </p:txBody>
      </p:sp>
    </p:spTree>
    <p:extLst>
      <p:ext uri="{BB962C8B-B14F-4D97-AF65-F5344CB8AC3E}">
        <p14:creationId xmlns:p14="http://schemas.microsoft.com/office/powerpoint/2010/main" val="144489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809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724</TotalTime>
  <Words>546</Words>
  <Application>Microsoft Macintosh PowerPoint</Application>
  <PresentationFormat>Custom</PresentationFormat>
  <Paragraphs>56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Nice quotes / Text ideas</vt:lpstr>
      <vt:lpstr>Storylines</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dc:creator>
  <cp:lastModifiedBy>Samuel</cp:lastModifiedBy>
  <cp:revision>24</cp:revision>
  <dcterms:created xsi:type="dcterms:W3CDTF">2018-03-08T08:52:42Z</dcterms:created>
  <dcterms:modified xsi:type="dcterms:W3CDTF">2018-03-09T15:45:09Z</dcterms:modified>
</cp:coreProperties>
</file>